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4" r:id="rId7"/>
    <p:sldId id="265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26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45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49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8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73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8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14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79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71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43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70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61F3A-BC50-4D98-90EB-8EBB45D1DAEC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65A97-B70F-4A4E-BEF0-33F6511CB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43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cid:image001.jpg@01D0FC37.8AE18260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suzie.mccullagh@belfasttrust.hscni.ne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5357" y="3023754"/>
            <a:ext cx="3675108" cy="2736965"/>
          </a:xfrm>
        </p:spPr>
        <p:txBody>
          <a:bodyPr anchor="t">
            <a:normAutofit/>
          </a:bodyPr>
          <a:lstStyle/>
          <a:p>
            <a:pPr algn="l"/>
            <a:r>
              <a:rPr lang="en-GB" sz="4700"/>
              <a:t>What to do if you have a splash/sharps injury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5356" y="1016076"/>
            <a:ext cx="3675108" cy="1709849"/>
          </a:xfrm>
        </p:spPr>
        <p:txBody>
          <a:bodyPr anchor="b">
            <a:normAutofit/>
          </a:bodyPr>
          <a:lstStyle/>
          <a:p>
            <a:pPr algn="l"/>
            <a:r>
              <a:rPr lang="en-GB" sz="1700"/>
              <a:t>Occupational health guide for NIAS staff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3048031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0" y="257770"/>
            <a:ext cx="3627882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of a medical service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969" y="471748"/>
            <a:ext cx="2088941" cy="255200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0" y="3462252"/>
            <a:ext cx="3627882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Final BT logo (vector)"/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5621" y="4445771"/>
            <a:ext cx="3243637" cy="1012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8163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GB" sz="4700"/>
              <a:t>Immediate First Aid</a:t>
            </a:r>
          </a:p>
        </p:txBody>
      </p:sp>
      <p:pic>
        <p:nvPicPr>
          <p:cNvPr id="5" name="Picture 4" descr="Adhesive bandages">
            <a:extLst>
              <a:ext uri="{FF2B5EF4-FFF2-40B4-BE49-F238E27FC236}">
                <a16:creationId xmlns:a16="http://schemas.microsoft.com/office/drawing/2014/main" id="{7F0685A1-18CB-F8D1-EF20-897D6B2950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31" r="47671" b="-1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3321" y="2706624"/>
            <a:ext cx="4688333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900" b="1"/>
              <a:t>Sharp injury</a:t>
            </a:r>
          </a:p>
          <a:p>
            <a:r>
              <a:rPr lang="en-GB" sz="1900"/>
              <a:t>Wash liberally with warm water and soap (not antiseptic) </a:t>
            </a:r>
          </a:p>
          <a:p>
            <a:r>
              <a:rPr lang="en-GB" sz="1900"/>
              <a:t>Encourage bleeding (should not be sucked!!)</a:t>
            </a:r>
          </a:p>
          <a:p>
            <a:r>
              <a:rPr lang="en-GB" sz="1900"/>
              <a:t>Dry and cover with plaster</a:t>
            </a:r>
          </a:p>
          <a:p>
            <a:pPr marL="0" indent="0">
              <a:buNone/>
            </a:pPr>
            <a:r>
              <a:rPr lang="en-GB" sz="1900" b="1"/>
              <a:t>Splash (exposure to eyes, nose or mouth) </a:t>
            </a:r>
          </a:p>
          <a:p>
            <a:r>
              <a:rPr lang="en-GB" sz="1900"/>
              <a:t>Irrigate area for at least 5 minutes</a:t>
            </a:r>
          </a:p>
          <a:p>
            <a:r>
              <a:rPr lang="en-GB" sz="1900"/>
              <a:t>Do not remove contacts until irrigation complete</a:t>
            </a:r>
          </a:p>
          <a:p>
            <a:endParaRPr lang="en-GB" sz="1900"/>
          </a:p>
          <a:p>
            <a:endParaRPr lang="en-GB" sz="1900"/>
          </a:p>
        </p:txBody>
      </p:sp>
    </p:spTree>
    <p:extLst>
      <p:ext uri="{BB962C8B-B14F-4D97-AF65-F5344CB8AC3E}">
        <p14:creationId xmlns:p14="http://schemas.microsoft.com/office/powerpoint/2010/main" val="4002731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D4823-E387-8823-51AE-DEF52D0B0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39" y="838209"/>
            <a:ext cx="3420438" cy="1128068"/>
          </a:xfrm>
        </p:spPr>
        <p:txBody>
          <a:bodyPr anchor="ctr">
            <a:normAutofit/>
          </a:bodyPr>
          <a:lstStyle/>
          <a:p>
            <a:r>
              <a:rPr lang="en-GB" sz="3500" dirty="0"/>
              <a:t>Ongoing follow up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2663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98813" y="2090569"/>
            <a:ext cx="32232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5F5FD-9C75-9E56-3F42-16AB9AC9F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39" y="2330505"/>
            <a:ext cx="3419569" cy="3979585"/>
          </a:xfrm>
        </p:spPr>
        <p:txBody>
          <a:bodyPr anchor="ctr">
            <a:normAutofit fontScale="92500" lnSpcReduction="10000"/>
          </a:bodyPr>
          <a:lstStyle/>
          <a:p>
            <a:r>
              <a:rPr lang="en-GB" sz="1700" b="1" dirty="0"/>
              <a:t>ALL</a:t>
            </a:r>
            <a:r>
              <a:rPr lang="en-GB" sz="1700" dirty="0"/>
              <a:t> incidents must be reported to Occupational Health </a:t>
            </a:r>
            <a:r>
              <a:rPr lang="en-GB" sz="1700" b="1" dirty="0"/>
              <a:t>regardless of time of the day. </a:t>
            </a:r>
          </a:p>
          <a:p>
            <a:r>
              <a:rPr lang="en-GB" sz="1700" dirty="0"/>
              <a:t>Occupational Health can be contacted for sharps/splash injuries via:</a:t>
            </a:r>
          </a:p>
          <a:p>
            <a:r>
              <a:rPr lang="en-GB" sz="1700" dirty="0"/>
              <a:t>Sharps helpline 02891652255</a:t>
            </a:r>
          </a:p>
          <a:p>
            <a:r>
              <a:rPr lang="en-GB" sz="1700" dirty="0"/>
              <a:t>Completion of MS Form accessed via the QR code</a:t>
            </a:r>
          </a:p>
          <a:p>
            <a:endParaRPr lang="en-GB" sz="1700" dirty="0"/>
          </a:p>
          <a:p>
            <a:endParaRPr lang="en-GB" sz="1700" dirty="0"/>
          </a:p>
          <a:p>
            <a:pPr marL="0" indent="0">
              <a:buNone/>
            </a:pPr>
            <a:r>
              <a:rPr lang="en-GB" sz="1700" b="1" dirty="0"/>
              <a:t>Sharps and splash injuries are self referrals – do not ask your line manger to refer you to OH. This will result in a delay for follow up by OH. </a:t>
            </a:r>
          </a:p>
          <a:p>
            <a:endParaRPr lang="en-GB" sz="17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4357" y="513853"/>
            <a:ext cx="4507025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F4B488-659C-3CF1-F0C4-A6DD56B7A2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709" b="28327"/>
          <a:stretch/>
        </p:blipFill>
        <p:spPr>
          <a:xfrm>
            <a:off x="4884628" y="1576294"/>
            <a:ext cx="3643520" cy="366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89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A91460-1173-C29D-E1DD-BB85805C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493" y="315993"/>
            <a:ext cx="5687636" cy="1783080"/>
          </a:xfrm>
        </p:spPr>
        <p:txBody>
          <a:bodyPr anchor="b">
            <a:noAutofit/>
          </a:bodyPr>
          <a:lstStyle/>
          <a:p>
            <a:r>
              <a:rPr lang="en-GB" sz="3600" b="1" dirty="0"/>
              <a:t>In Hours </a:t>
            </a:r>
            <a:br>
              <a:rPr lang="en-GB" sz="3600" dirty="0"/>
            </a:br>
            <a:r>
              <a:rPr lang="en-GB" sz="2800" dirty="0"/>
              <a:t>Monday –Friday between 8am and 4pm (excluding bank holidays) </a:t>
            </a:r>
            <a:endParaRPr lang="en-GB" sz="3600" dirty="0"/>
          </a:p>
        </p:txBody>
      </p:sp>
      <p:pic>
        <p:nvPicPr>
          <p:cNvPr id="5" name="Picture 4" descr="Analogue wall clock">
            <a:extLst>
              <a:ext uri="{FF2B5EF4-FFF2-40B4-BE49-F238E27FC236}">
                <a16:creationId xmlns:a16="http://schemas.microsoft.com/office/drawing/2014/main" id="{EA5E66D5-A3EE-ED4E-E23A-1790B50F77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23" r="42006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F5330-7E4D-EC5F-5970-1E04C404A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321" y="2706624"/>
            <a:ext cx="4688333" cy="2983962"/>
          </a:xfrm>
        </p:spPr>
        <p:txBody>
          <a:bodyPr>
            <a:normAutofit/>
          </a:bodyPr>
          <a:lstStyle/>
          <a:p>
            <a:r>
              <a:rPr lang="en-GB" sz="1900" dirty="0"/>
              <a:t>You must contact the OH team as previously described.  OH will arrange further follow up as required. </a:t>
            </a:r>
          </a:p>
          <a:p>
            <a:r>
              <a:rPr lang="en-GB" sz="1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You must advise EOC who will facilitate downtime while you contact OH / are assessed in ED. Staff must remain in regular contact with EOC throughout.</a:t>
            </a:r>
          </a:p>
          <a:p>
            <a:r>
              <a:rPr lang="en-GB" sz="1900" dirty="0">
                <a:latin typeface="Calibri" panose="020F0502020204030204" pitchFamily="34" charset="0"/>
              </a:rPr>
              <a:t>Ensure your line manger is aware</a:t>
            </a:r>
          </a:p>
          <a:p>
            <a:r>
              <a:rPr lang="en-GB" sz="1900" dirty="0">
                <a:latin typeface="Calibri" panose="020F0502020204030204" pitchFamily="34" charset="0"/>
              </a:rPr>
              <a:t>Complete Datix reporting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849431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FB363E-208A-445A-CCE0-BF4DC0F27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GB" sz="4700" dirty="0"/>
              <a:t>Out of Hours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31FCC6-0C9A-5EF1-C325-57D794B40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01" r="31001" b="-1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2F27C-28D4-9A94-420B-241008C0E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321" y="2706624"/>
            <a:ext cx="4688333" cy="4067038"/>
          </a:xfrm>
        </p:spPr>
        <p:txBody>
          <a:bodyPr>
            <a:normAutofit fontScale="85000" lnSpcReduction="10000"/>
          </a:bodyPr>
          <a:lstStyle/>
          <a:p>
            <a:r>
              <a:rPr lang="en-GB" sz="1900" dirty="0"/>
              <a:t>Contact OH leaving either a voicemail (with your contact details) or completing the MS form via the QR code. The OH nursing team will contact you the next working day. </a:t>
            </a:r>
          </a:p>
          <a:p>
            <a:r>
              <a:rPr lang="en-GB" sz="1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Advise EOC who will facilitate downtime while you contact OH / are assessed in ED. Staff must remain in regular contact with EOC throughout.</a:t>
            </a:r>
          </a:p>
          <a:p>
            <a:r>
              <a:rPr lang="en-GB" sz="2000" dirty="0"/>
              <a:t>Book on in ED who will provide immediate support in the form of risk assessment, take bloods if required or prescribe prophylaxis. </a:t>
            </a:r>
          </a:p>
          <a:p>
            <a:r>
              <a:rPr lang="en-GB" sz="2000" dirty="0"/>
              <a:t>Ask ED staff to complete the MS form with details the treatment YOU received- it is available on the QR code on the sharps poster</a:t>
            </a:r>
          </a:p>
          <a:p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ED staff will not provide on-going support or advice – thi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</a:rPr>
              <a:t>s is the function of the OH team. 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19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1900" dirty="0"/>
          </a:p>
          <a:p>
            <a:endParaRPr lang="en-GB" sz="1900" dirty="0"/>
          </a:p>
          <a:p>
            <a:endParaRPr lang="en-GB" sz="1900" dirty="0"/>
          </a:p>
          <a:p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501265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2ECA40-74D2-8872-9560-10A3E6A9B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2660904"/>
            <a:ext cx="3441850" cy="3547872"/>
          </a:xfrm>
        </p:spPr>
        <p:txBody>
          <a:bodyPr anchor="t">
            <a:normAutofit/>
          </a:bodyPr>
          <a:lstStyle/>
          <a:p>
            <a:r>
              <a:rPr lang="en-US" sz="1900" dirty="0"/>
              <a:t>Sharps poster must be displayed in all stations and welfare facilities. </a:t>
            </a:r>
          </a:p>
          <a:p>
            <a:r>
              <a:rPr lang="en-US" sz="1900" dirty="0"/>
              <a:t>Available on the IPC resource under additional resources.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3EB734-258D-8DE1-3BD4-2A7424E6D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052" y="344138"/>
            <a:ext cx="4483360" cy="629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44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1F2609-ED1A-5B9C-8458-F665BD161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GB" sz="4700" dirty="0"/>
              <a:t>Points to remember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F5E95-8CDF-6E7E-A0B3-4E523F6EC4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14" r="10288" b="-1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08B15-A88F-BA70-2419-13A238549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321" y="2706624"/>
            <a:ext cx="4688333" cy="3483864"/>
          </a:xfrm>
        </p:spPr>
        <p:txBody>
          <a:bodyPr>
            <a:normAutofit/>
          </a:bodyPr>
          <a:lstStyle/>
          <a:p>
            <a:r>
              <a:rPr lang="en-GB" sz="1900" b="1" dirty="0"/>
              <a:t>Prevention is better than cure:</a:t>
            </a:r>
          </a:p>
          <a:p>
            <a:r>
              <a:rPr lang="en-GB" sz="1900" dirty="0"/>
              <a:t>Manage sharps safely </a:t>
            </a:r>
          </a:p>
          <a:p>
            <a:r>
              <a:rPr lang="en-GB" sz="1900" dirty="0"/>
              <a:t>Do not </a:t>
            </a:r>
            <a:r>
              <a:rPr lang="en-GB" sz="1900" dirty="0" err="1"/>
              <a:t>resheath</a:t>
            </a:r>
            <a:r>
              <a:rPr lang="en-GB" sz="1900" dirty="0"/>
              <a:t> needles </a:t>
            </a:r>
          </a:p>
          <a:p>
            <a:r>
              <a:rPr lang="en-GB" sz="1900" dirty="0"/>
              <a:t>Do not overfill sharps containers </a:t>
            </a:r>
          </a:p>
          <a:p>
            <a:r>
              <a:rPr lang="en-GB" sz="1900" dirty="0"/>
              <a:t>Wear face and eye protection if there is a risk of splash</a:t>
            </a:r>
          </a:p>
          <a:p>
            <a:r>
              <a:rPr lang="en-GB" sz="1900" dirty="0"/>
              <a:t>Always report any sharps or splash incidents to OH directly, your line manger and via Datix.</a:t>
            </a:r>
          </a:p>
        </p:txBody>
      </p:sp>
    </p:spTree>
    <p:extLst>
      <p:ext uri="{BB962C8B-B14F-4D97-AF65-F5344CB8AC3E}">
        <p14:creationId xmlns:p14="http://schemas.microsoft.com/office/powerpoint/2010/main" val="1692073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D36E5-9808-B8F7-5B59-CF9D80068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GB" sz="4700" dirty="0"/>
              <a:t>Points of contact 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994B4D-72F0-2C19-B8DD-F2C73F479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2872899"/>
            <a:ext cx="4456590" cy="3320668"/>
          </a:xfrm>
        </p:spPr>
        <p:txBody>
          <a:bodyPr>
            <a:normAutofit/>
          </a:bodyPr>
          <a:lstStyle/>
          <a:p>
            <a:r>
              <a:rPr lang="en-GB" sz="2000" dirty="0"/>
              <a:t>Suzie McCullagh is the contact for NIAS OH if need assistance during normal working hours. </a:t>
            </a:r>
          </a:p>
          <a:p>
            <a:r>
              <a:rPr lang="en-GB" sz="2000" dirty="0">
                <a:hlinkClick r:id="rId2"/>
              </a:rPr>
              <a:t>suzie.mccullagh@belfasttrust.hscni.net</a:t>
            </a:r>
            <a:endParaRPr lang="en-GB" sz="2000" dirty="0"/>
          </a:p>
          <a:p>
            <a:r>
              <a:rPr lang="en-GB" sz="2000" dirty="0">
                <a:solidFill>
                  <a:srgbClr val="FF0000"/>
                </a:solidFill>
              </a:rPr>
              <a:t>PLEASE DO NOT REPORT SHARPS VIA THIS EMAIL</a:t>
            </a:r>
          </a:p>
          <a:p>
            <a:r>
              <a:rPr lang="en-GB" sz="2000" dirty="0">
                <a:solidFill>
                  <a:srgbClr val="FF0000"/>
                </a:solidFill>
              </a:rPr>
              <a:t>Do not send urgent queries to this email. </a:t>
            </a:r>
          </a:p>
          <a:p>
            <a:endParaRPr lang="en-US" sz="19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960B0B-DE04-4FFA-A8D5-FC9B9EA6A6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07" r="42318" b="1"/>
          <a:stretch/>
        </p:blipFill>
        <p:spPr>
          <a:xfrm>
            <a:off x="4776186" y="0"/>
            <a:ext cx="4365528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433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</TotalTime>
  <Words>463</Words>
  <Application>Microsoft Office PowerPoint</Application>
  <PresentationFormat>On-screen Show (4:3)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What to do if you have a splash/sharps injury</vt:lpstr>
      <vt:lpstr>Immediate First Aid</vt:lpstr>
      <vt:lpstr>Ongoing follow up</vt:lpstr>
      <vt:lpstr>In Hours  Monday –Friday between 8am and 4pm (excluding bank holidays) </vt:lpstr>
      <vt:lpstr>Out of Hours </vt:lpstr>
      <vt:lpstr>PowerPoint Presentation</vt:lpstr>
      <vt:lpstr>Points to remember </vt:lpstr>
      <vt:lpstr>Points of contact </vt:lpstr>
    </vt:vector>
  </TitlesOfParts>
  <Company>Belfast H&amp;SC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do if you have a splash/sharps injury</dc:title>
  <dc:creator>McCullagh, Suzie</dc:creator>
  <cp:lastModifiedBy>Claire Fitzsimons</cp:lastModifiedBy>
  <cp:revision>9</cp:revision>
  <dcterms:created xsi:type="dcterms:W3CDTF">2022-08-17T14:38:13Z</dcterms:created>
  <dcterms:modified xsi:type="dcterms:W3CDTF">2024-07-18T08:43:31Z</dcterms:modified>
</cp:coreProperties>
</file>